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256" r:id="rId2"/>
    <p:sldId id="257" r:id="rId3"/>
    <p:sldId id="261" r:id="rId4"/>
    <p:sldId id="263" r:id="rId5"/>
    <p:sldId id="259" r:id="rId6"/>
    <p:sldId id="285" r:id="rId7"/>
    <p:sldId id="260" r:id="rId8"/>
    <p:sldId id="286" r:id="rId9"/>
    <p:sldId id="258" r:id="rId10"/>
    <p:sldId id="287" r:id="rId11"/>
    <p:sldId id="288" r:id="rId12"/>
    <p:sldId id="264" r:id="rId13"/>
    <p:sldId id="289" r:id="rId14"/>
    <p:sldId id="278" r:id="rId15"/>
    <p:sldId id="284" r:id="rId16"/>
  </p:sldIdLst>
  <p:sldSz cx="9144000" cy="5143500" type="screen16x9"/>
  <p:notesSz cx="7010400" cy="92964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algun Gothic" panose="020B0503020000020004" pitchFamily="34" charset="-127"/>
      <p:regular r:id="rId24"/>
      <p:bold r:id="rId25"/>
    </p:embeddedFont>
    <p:embeddedFont>
      <p:font typeface="Arial Rounded MT Bold" panose="020F0704030504030204" pitchFamily="34" charset="0"/>
      <p:regular r:id="rId26"/>
    </p:embeddedFont>
    <p:embeddedFont>
      <p:font typeface="Montserrat" panose="020B0604020202020204" charset="0"/>
      <p:regular r:id="rId27"/>
      <p:bold r:id="rId28"/>
    </p:embeddedFont>
    <p:embeddedFont>
      <p:font typeface="Source Sans Pro" panose="020B060402020202020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Lucida Sans" panose="020B0602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809EF67-8BCF-40B5-8D25-17466271846F}">
  <a:tblStyle styleId="{1809EF67-8BCF-40B5-8D25-17466271846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5" autoAdjust="0"/>
    <p:restoredTop sz="94660"/>
  </p:normalViewPr>
  <p:slideViewPr>
    <p:cSldViewPr>
      <p:cViewPr varScale="1">
        <p:scale>
          <a:sx n="141" d="100"/>
          <a:sy n="141" d="100"/>
        </p:scale>
        <p:origin x="-10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354133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25" y="0"/>
            <a:ext cx="9144000" cy="25716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11" name="Shape 11"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Shape 12"/>
          <p:cNvSpPr txBox="1">
            <a:spLocks noGrp="1"/>
          </p:cNvSpPr>
          <p:nvPr>
            <p:ph type="ctrTitle"/>
          </p:nvPr>
        </p:nvSpPr>
        <p:spPr>
          <a:xfrm>
            <a:off x="1139200" y="645550"/>
            <a:ext cx="6865800" cy="1926300"/>
          </a:xfrm>
          <a:prstGeom prst="rect">
            <a:avLst/>
          </a:prstGeom>
        </p:spPr>
        <p:txBody>
          <a:bodyPr lIns="91425" tIns="91425" rIns="91425" bIns="91425" anchor="b" anchorCtr="0"/>
          <a:lstStyle>
            <a:lvl1pPr lvl="0">
              <a:spcBef>
                <a:spcPts val="0"/>
              </a:spcBef>
              <a:buClr>
                <a:srgbClr val="FFFFFF"/>
              </a:buClr>
              <a:buSzPct val="100000"/>
              <a:defRPr sz="3600">
                <a:solidFill>
                  <a:srgbClr val="FFFFFF"/>
                </a:solidFil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p:nvPr/>
        </p:nvSpPr>
        <p:spPr>
          <a:xfrm>
            <a:off x="-25" y="0"/>
            <a:ext cx="9144000" cy="25716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15" name="Shape 1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 name="Shape 16"/>
          <p:cNvSpPr txBox="1">
            <a:spLocks noGrp="1"/>
          </p:cNvSpPr>
          <p:nvPr>
            <p:ph type="ctrTitle"/>
          </p:nvPr>
        </p:nvSpPr>
        <p:spPr>
          <a:xfrm>
            <a:off x="1154400" y="2726350"/>
            <a:ext cx="6835200" cy="1159800"/>
          </a:xfrm>
          <a:prstGeom prst="rect">
            <a:avLst/>
          </a:prstGeom>
        </p:spPr>
        <p:txBody>
          <a:bodyPr lIns="91425" tIns="91425" rIns="91425" bIns="91425" anchor="t" anchorCtr="0"/>
          <a:lstStyle>
            <a:lvl1pPr lvl="0" rtl="0">
              <a:spcBef>
                <a:spcPts val="0"/>
              </a:spcBef>
              <a:buClr>
                <a:srgbClr val="00BEF2"/>
              </a:buClr>
              <a:buSzPct val="100000"/>
              <a:defRPr sz="3000">
                <a:solidFill>
                  <a:srgbClr val="00BEF2"/>
                </a:solidFill>
              </a:defRPr>
            </a:lvl1pPr>
            <a:lvl2pPr lvl="1" rtl="0">
              <a:spcBef>
                <a:spcPts val="0"/>
              </a:spcBef>
              <a:buClr>
                <a:srgbClr val="00BEF2"/>
              </a:buClr>
              <a:buSzPct val="100000"/>
              <a:defRPr sz="3000">
                <a:solidFill>
                  <a:srgbClr val="00BEF2"/>
                </a:solidFill>
              </a:defRPr>
            </a:lvl2pPr>
            <a:lvl3pPr lvl="2" rtl="0">
              <a:spcBef>
                <a:spcPts val="0"/>
              </a:spcBef>
              <a:buClr>
                <a:srgbClr val="00BEF2"/>
              </a:buClr>
              <a:buSzPct val="100000"/>
              <a:defRPr sz="3000">
                <a:solidFill>
                  <a:srgbClr val="00BEF2"/>
                </a:solidFill>
              </a:defRPr>
            </a:lvl3pPr>
            <a:lvl4pPr lvl="3" rtl="0">
              <a:spcBef>
                <a:spcPts val="0"/>
              </a:spcBef>
              <a:buClr>
                <a:srgbClr val="00BEF2"/>
              </a:buClr>
              <a:buSzPct val="100000"/>
              <a:defRPr sz="3000">
                <a:solidFill>
                  <a:srgbClr val="00BEF2"/>
                </a:solidFill>
              </a:defRPr>
            </a:lvl4pPr>
            <a:lvl5pPr lvl="4" rtl="0">
              <a:spcBef>
                <a:spcPts val="0"/>
              </a:spcBef>
              <a:buClr>
                <a:srgbClr val="00BEF2"/>
              </a:buClr>
              <a:buSzPct val="100000"/>
              <a:defRPr sz="3000">
                <a:solidFill>
                  <a:srgbClr val="00BEF2"/>
                </a:solidFill>
              </a:defRPr>
            </a:lvl5pPr>
            <a:lvl6pPr lvl="5" rtl="0">
              <a:spcBef>
                <a:spcPts val="0"/>
              </a:spcBef>
              <a:buClr>
                <a:srgbClr val="00BEF2"/>
              </a:buClr>
              <a:buSzPct val="100000"/>
              <a:defRPr sz="3000">
                <a:solidFill>
                  <a:srgbClr val="00BEF2"/>
                </a:solidFill>
              </a:defRPr>
            </a:lvl6pPr>
            <a:lvl7pPr lvl="6" rtl="0">
              <a:spcBef>
                <a:spcPts val="0"/>
              </a:spcBef>
              <a:buClr>
                <a:srgbClr val="00BEF2"/>
              </a:buClr>
              <a:buSzPct val="100000"/>
              <a:defRPr sz="3000">
                <a:solidFill>
                  <a:srgbClr val="00BEF2"/>
                </a:solidFill>
              </a:defRPr>
            </a:lvl7pPr>
            <a:lvl8pPr lvl="7" rtl="0">
              <a:spcBef>
                <a:spcPts val="0"/>
              </a:spcBef>
              <a:buClr>
                <a:srgbClr val="00BEF2"/>
              </a:buClr>
              <a:buSzPct val="100000"/>
              <a:defRPr sz="3000">
                <a:solidFill>
                  <a:srgbClr val="00BEF2"/>
                </a:solidFill>
              </a:defRPr>
            </a:lvl8pPr>
            <a:lvl9pPr lvl="8" rtl="0">
              <a:spcBef>
                <a:spcPts val="0"/>
              </a:spcBef>
              <a:buClr>
                <a:srgbClr val="00BEF2"/>
              </a:buClr>
              <a:buSzPct val="100000"/>
              <a:defRPr sz="3000">
                <a:solidFill>
                  <a:srgbClr val="00BEF2"/>
                </a:solidFill>
              </a:defRPr>
            </a:lvl9pPr>
          </a:lstStyle>
          <a:p>
            <a:endParaRPr/>
          </a:p>
        </p:txBody>
      </p:sp>
      <p:sp>
        <p:nvSpPr>
          <p:cNvPr id="17" name="Shape 17"/>
          <p:cNvSpPr txBox="1">
            <a:spLocks noGrp="1"/>
          </p:cNvSpPr>
          <p:nvPr>
            <p:ph type="subTitle" idx="1"/>
          </p:nvPr>
        </p:nvSpPr>
        <p:spPr>
          <a:xfrm>
            <a:off x="1154400" y="3221050"/>
            <a:ext cx="6835200" cy="784800"/>
          </a:xfrm>
          <a:prstGeom prst="rect">
            <a:avLst/>
          </a:prstGeom>
        </p:spPr>
        <p:txBody>
          <a:bodyPr lIns="91425" tIns="91425" rIns="91425" bIns="91425" anchor="t" anchorCtr="0"/>
          <a:lstStyle>
            <a:lvl1pPr lvl="0" rtl="0">
              <a:spcBef>
                <a:spcPts val="0"/>
              </a:spcBef>
              <a:buClr>
                <a:srgbClr val="25516C"/>
              </a:buClr>
              <a:buSzPct val="100000"/>
              <a:buNone/>
              <a:defRPr sz="1800">
                <a:solidFill>
                  <a:srgbClr val="25516C"/>
                </a:solidFill>
              </a:defRPr>
            </a:lvl1pPr>
            <a:lvl2pPr lvl="1" rtl="0">
              <a:spcBef>
                <a:spcPts val="0"/>
              </a:spcBef>
              <a:buClr>
                <a:srgbClr val="25516C"/>
              </a:buClr>
              <a:buSzPct val="100000"/>
              <a:buNone/>
              <a:defRPr sz="1800">
                <a:solidFill>
                  <a:srgbClr val="25516C"/>
                </a:solidFill>
              </a:defRPr>
            </a:lvl2pPr>
            <a:lvl3pPr lvl="2" rtl="0">
              <a:spcBef>
                <a:spcPts val="0"/>
              </a:spcBef>
              <a:buClr>
                <a:srgbClr val="25516C"/>
              </a:buClr>
              <a:buSzPct val="100000"/>
              <a:buNone/>
              <a:defRPr sz="1800">
                <a:solidFill>
                  <a:srgbClr val="25516C"/>
                </a:solidFill>
              </a:defRPr>
            </a:lvl3pPr>
            <a:lvl4pPr lvl="3" rtl="0">
              <a:spcBef>
                <a:spcPts val="0"/>
              </a:spcBef>
              <a:buClr>
                <a:srgbClr val="25516C"/>
              </a:buClr>
              <a:buSzPct val="100000"/>
              <a:buNone/>
              <a:defRPr sz="1800">
                <a:solidFill>
                  <a:srgbClr val="25516C"/>
                </a:solidFill>
              </a:defRPr>
            </a:lvl4pPr>
            <a:lvl5pPr lvl="4" rtl="0">
              <a:spcBef>
                <a:spcPts val="0"/>
              </a:spcBef>
              <a:buClr>
                <a:srgbClr val="25516C"/>
              </a:buClr>
              <a:buSzPct val="100000"/>
              <a:buNone/>
              <a:defRPr sz="1800">
                <a:solidFill>
                  <a:srgbClr val="25516C"/>
                </a:solidFill>
              </a:defRPr>
            </a:lvl5pPr>
            <a:lvl6pPr lvl="5" rtl="0">
              <a:spcBef>
                <a:spcPts val="0"/>
              </a:spcBef>
              <a:buClr>
                <a:srgbClr val="25516C"/>
              </a:buClr>
              <a:buSzPct val="100000"/>
              <a:buNone/>
              <a:defRPr sz="1800">
                <a:solidFill>
                  <a:srgbClr val="25516C"/>
                </a:solidFill>
              </a:defRPr>
            </a:lvl6pPr>
            <a:lvl7pPr lvl="6" rtl="0">
              <a:spcBef>
                <a:spcPts val="0"/>
              </a:spcBef>
              <a:buClr>
                <a:srgbClr val="25516C"/>
              </a:buClr>
              <a:buSzPct val="100000"/>
              <a:buNone/>
              <a:defRPr sz="1800">
                <a:solidFill>
                  <a:srgbClr val="25516C"/>
                </a:solidFill>
              </a:defRPr>
            </a:lvl7pPr>
            <a:lvl8pPr lvl="7" rtl="0">
              <a:spcBef>
                <a:spcPts val="0"/>
              </a:spcBef>
              <a:buClr>
                <a:srgbClr val="25516C"/>
              </a:buClr>
              <a:buSzPct val="100000"/>
              <a:buNone/>
              <a:defRPr sz="1800">
                <a:solidFill>
                  <a:srgbClr val="25516C"/>
                </a:solidFill>
              </a:defRPr>
            </a:lvl8pPr>
            <a:lvl9pPr lvl="8" rtl="0">
              <a:spcBef>
                <a:spcPts val="0"/>
              </a:spcBef>
              <a:buClr>
                <a:srgbClr val="25516C"/>
              </a:buClr>
              <a:buSzPct val="100000"/>
              <a:buNone/>
              <a:defRPr sz="1800">
                <a:solidFill>
                  <a:srgbClr val="25516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25" y="1320125"/>
            <a:ext cx="9144000" cy="3823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20" name="Shape 20"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 name="Shape 21"/>
          <p:cNvSpPr txBox="1">
            <a:spLocks noGrp="1"/>
          </p:cNvSpPr>
          <p:nvPr>
            <p:ph type="body" idx="1"/>
          </p:nvPr>
        </p:nvSpPr>
        <p:spPr>
          <a:xfrm>
            <a:off x="1602475" y="1320125"/>
            <a:ext cx="5939100" cy="3175800"/>
          </a:xfrm>
          <a:prstGeom prst="rect">
            <a:avLst/>
          </a:prstGeom>
        </p:spPr>
        <p:txBody>
          <a:bodyPr lIns="91425" tIns="91425" rIns="91425" bIns="91425" anchor="ctr" anchorCtr="0"/>
          <a:lstStyle>
            <a:lvl1pPr lvl="0" algn="ctr" rtl="0">
              <a:spcBef>
                <a:spcPts val="0"/>
              </a:spcBef>
              <a:buClr>
                <a:srgbClr val="FFFFFF"/>
              </a:buClr>
              <a:defRPr i="1">
                <a:solidFill>
                  <a:srgbClr val="FFFFFF"/>
                </a:solidFill>
              </a:defRPr>
            </a:lvl1pPr>
            <a:lvl2pPr lvl="1" algn="ctr" rtl="0">
              <a:spcBef>
                <a:spcPts val="0"/>
              </a:spcBef>
              <a:buClr>
                <a:srgbClr val="FFFFFF"/>
              </a:buClr>
              <a:defRPr i="1">
                <a:solidFill>
                  <a:srgbClr val="FFFFFF"/>
                </a:solidFill>
              </a:defRPr>
            </a:lvl2pPr>
            <a:lvl3pPr lvl="2" algn="ctr" rtl="0">
              <a:spcBef>
                <a:spcPts val="0"/>
              </a:spcBef>
              <a:buClr>
                <a:srgbClr val="FFFFFF"/>
              </a:buClr>
              <a:defRPr i="1">
                <a:solidFill>
                  <a:srgbClr val="FFFFFF"/>
                </a:solidFill>
              </a:defRPr>
            </a:lvl3pPr>
            <a:lvl4pPr lvl="3" algn="ctr" rtl="0">
              <a:spcBef>
                <a:spcPts val="0"/>
              </a:spcBef>
              <a:buClr>
                <a:srgbClr val="FFFFFF"/>
              </a:buClr>
              <a:defRPr i="1">
                <a:solidFill>
                  <a:srgbClr val="FFFFFF"/>
                </a:solidFill>
              </a:defRPr>
            </a:lvl4pPr>
            <a:lvl5pPr lvl="4" algn="ctr" rtl="0">
              <a:spcBef>
                <a:spcPts val="0"/>
              </a:spcBef>
              <a:buClr>
                <a:srgbClr val="FFFFFF"/>
              </a:buClr>
              <a:defRPr i="1">
                <a:solidFill>
                  <a:srgbClr val="FFFFFF"/>
                </a:solidFill>
              </a:defRPr>
            </a:lvl5pPr>
            <a:lvl6pPr lvl="5" algn="ctr" rtl="0">
              <a:spcBef>
                <a:spcPts val="0"/>
              </a:spcBef>
              <a:buClr>
                <a:srgbClr val="FFFFFF"/>
              </a:buClr>
              <a:defRPr i="1">
                <a:solidFill>
                  <a:srgbClr val="FFFFFF"/>
                </a:solidFill>
              </a:defRPr>
            </a:lvl6pPr>
            <a:lvl7pPr lvl="6" algn="ctr" rtl="0">
              <a:spcBef>
                <a:spcPts val="0"/>
              </a:spcBef>
              <a:buClr>
                <a:srgbClr val="FFFFFF"/>
              </a:buClr>
              <a:defRPr i="1">
                <a:solidFill>
                  <a:srgbClr val="FFFFFF"/>
                </a:solidFill>
              </a:defRPr>
            </a:lvl7pPr>
            <a:lvl8pPr lvl="7" algn="ctr" rtl="0">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a:endParaRPr/>
          </a:p>
        </p:txBody>
      </p:sp>
      <p:sp>
        <p:nvSpPr>
          <p:cNvPr id="22" name="Shape 22"/>
          <p:cNvSpPr txBox="1"/>
          <p:nvPr/>
        </p:nvSpPr>
        <p:spPr>
          <a:xfrm>
            <a:off x="3593400" y="468974"/>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25516C"/>
                </a:solidFill>
                <a:latin typeface="Montserrat"/>
                <a:ea typeface="Montserrat"/>
                <a:cs typeface="Montserrat"/>
                <a:sym typeface="Montserrat"/>
              </a:rPr>
              <a:t>“</a:t>
            </a:r>
          </a:p>
        </p:txBody>
      </p:sp>
      <p:sp>
        <p:nvSpPr>
          <p:cNvPr id="23" name="Shape 23"/>
          <p:cNvSpPr txBox="1">
            <a:spLocks noGrp="1"/>
          </p:cNvSpPr>
          <p:nvPr>
            <p:ph type="sldNum" idx="12"/>
          </p:nvPr>
        </p:nvSpPr>
        <p:spPr>
          <a:xfrm>
            <a:off x="637950" y="0"/>
            <a:ext cx="7860600" cy="637800"/>
          </a:xfrm>
          <a:prstGeom prst="rect">
            <a:avLst/>
          </a:prstGeom>
        </p:spPr>
        <p:txBody>
          <a:bodyPr lIns="91425" tIns="91425" rIns="91425" bIns="91425" anchor="b" anchorCtr="0">
            <a:noAutofit/>
          </a:bodyPr>
          <a:lstStyle/>
          <a:p>
            <a:pPr lvl="0" algn="ctr"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p:nvPr/>
        </p:nvSpPr>
        <p:spPr>
          <a:xfrm>
            <a:off x="-25" y="0"/>
            <a:ext cx="9144000" cy="1312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26" name="Shape 26"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Shape 27"/>
          <p:cNvSpPr txBox="1">
            <a:spLocks noGrp="1"/>
          </p:cNvSpPr>
          <p:nvPr>
            <p:ph type="title"/>
          </p:nvPr>
        </p:nvSpPr>
        <p:spPr>
          <a:xfrm>
            <a:off x="1010200" y="648725"/>
            <a:ext cx="7131300" cy="671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1010200" y="1434950"/>
            <a:ext cx="7131300" cy="2780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0"/>
        <p:cNvGrpSpPr/>
        <p:nvPr/>
      </p:nvGrpSpPr>
      <p:grpSpPr>
        <a:xfrm>
          <a:off x="0" y="0"/>
          <a:ext cx="0" cy="0"/>
          <a:chOff x="0" y="0"/>
          <a:chExt cx="0" cy="0"/>
        </a:xfrm>
      </p:grpSpPr>
      <p:sp>
        <p:nvSpPr>
          <p:cNvPr id="31" name="Shape 31"/>
          <p:cNvSpPr/>
          <p:nvPr/>
        </p:nvSpPr>
        <p:spPr>
          <a:xfrm>
            <a:off x="-25" y="0"/>
            <a:ext cx="9144000" cy="1312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32" name="Shape 3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Shape 33"/>
          <p:cNvSpPr txBox="1">
            <a:spLocks noGrp="1"/>
          </p:cNvSpPr>
          <p:nvPr>
            <p:ph type="title"/>
          </p:nvPr>
        </p:nvSpPr>
        <p:spPr>
          <a:xfrm>
            <a:off x="1010200" y="648725"/>
            <a:ext cx="7131300" cy="671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1010200" y="1443000"/>
            <a:ext cx="3461400" cy="27645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5" name="Shape 35"/>
          <p:cNvSpPr txBox="1">
            <a:spLocks noGrp="1"/>
          </p:cNvSpPr>
          <p:nvPr>
            <p:ph type="body" idx="2"/>
          </p:nvPr>
        </p:nvSpPr>
        <p:spPr>
          <a:xfrm>
            <a:off x="4680124" y="1443000"/>
            <a:ext cx="3461400" cy="27645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6" name="Shape 36"/>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7"/>
        <p:cNvGrpSpPr/>
        <p:nvPr/>
      </p:nvGrpSpPr>
      <p:grpSpPr>
        <a:xfrm>
          <a:off x="0" y="0"/>
          <a:ext cx="0" cy="0"/>
          <a:chOff x="0" y="0"/>
          <a:chExt cx="0" cy="0"/>
        </a:xfrm>
      </p:grpSpPr>
      <p:sp>
        <p:nvSpPr>
          <p:cNvPr id="38" name="Shape 38"/>
          <p:cNvSpPr/>
          <p:nvPr/>
        </p:nvSpPr>
        <p:spPr>
          <a:xfrm>
            <a:off x="-25" y="0"/>
            <a:ext cx="9144000" cy="1312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39" name="Shape 39"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Shape 40"/>
          <p:cNvSpPr txBox="1">
            <a:spLocks noGrp="1"/>
          </p:cNvSpPr>
          <p:nvPr>
            <p:ph type="title"/>
          </p:nvPr>
        </p:nvSpPr>
        <p:spPr>
          <a:xfrm>
            <a:off x="1010200" y="648725"/>
            <a:ext cx="7131300" cy="671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body" idx="1"/>
          </p:nvPr>
        </p:nvSpPr>
        <p:spPr>
          <a:xfrm>
            <a:off x="1010200" y="1458421"/>
            <a:ext cx="2298600" cy="28554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42" name="Shape 42"/>
          <p:cNvSpPr txBox="1">
            <a:spLocks noGrp="1"/>
          </p:cNvSpPr>
          <p:nvPr>
            <p:ph type="body" idx="2"/>
          </p:nvPr>
        </p:nvSpPr>
        <p:spPr>
          <a:xfrm>
            <a:off x="3426549" y="1458421"/>
            <a:ext cx="2298600" cy="28554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43" name="Shape 43"/>
          <p:cNvSpPr txBox="1">
            <a:spLocks noGrp="1"/>
          </p:cNvSpPr>
          <p:nvPr>
            <p:ph type="body" idx="3"/>
          </p:nvPr>
        </p:nvSpPr>
        <p:spPr>
          <a:xfrm>
            <a:off x="5842899" y="1458421"/>
            <a:ext cx="2298600" cy="28554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44" name="Shape 44"/>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color">
    <p:spTree>
      <p:nvGrpSpPr>
        <p:cNvPr id="1" name="Shape 62"/>
        <p:cNvGrpSpPr/>
        <p:nvPr/>
      </p:nvGrpSpPr>
      <p:grpSpPr>
        <a:xfrm>
          <a:off x="0" y="0"/>
          <a:ext cx="0" cy="0"/>
          <a:chOff x="0" y="0"/>
          <a:chExt cx="0" cy="0"/>
        </a:xfrm>
      </p:grpSpPr>
      <p:sp>
        <p:nvSpPr>
          <p:cNvPr id="63" name="Shape 63"/>
          <p:cNvSpPr/>
          <p:nvPr/>
        </p:nvSpPr>
        <p:spPr>
          <a:xfrm rot="10800000" flipH="1">
            <a:off x="-25" y="1289850"/>
            <a:ext cx="9144000" cy="38568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64" name="Shape 64"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5" name="Shape 65"/>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rtl="0">
              <a:spcBef>
                <a:spcPts val="0"/>
              </a:spcBef>
              <a:buNone/>
            </a:pPr>
            <a:fld id="{00000000-1234-1234-1234-123412341234}" type="slidenum">
              <a:rPr lang="en">
                <a:solidFill>
                  <a:srgbClr val="00BEF2"/>
                </a:solidFill>
              </a:rPr>
              <a:t>‹#›</a:t>
            </a:fld>
            <a:endParaRPr lang="en">
              <a:solidFill>
                <a:srgbClr val="00BEF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200" y="2480982"/>
            <a:ext cx="8228013" cy="8001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728701E-CAF4-4159-9B3E-41C86DFFA30D}" type="datetimeFigureOut">
              <a:rPr lang="en-US" smtClean="0"/>
              <a:t>6/20/2017</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8" name="TextBox 7"/>
          <p:cNvSpPr txBox="1"/>
          <p:nvPr/>
        </p:nvSpPr>
        <p:spPr>
          <a:xfrm>
            <a:off x="8292818" y="4353485"/>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380532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10200" y="648725"/>
            <a:ext cx="7131300" cy="671400"/>
          </a:xfrm>
          <a:prstGeom prst="rect">
            <a:avLst/>
          </a:prstGeom>
          <a:noFill/>
          <a:ln>
            <a:noFill/>
          </a:ln>
        </p:spPr>
        <p:txBody>
          <a:bodyPr lIns="91425" tIns="91425" rIns="91425" bIns="91425" anchor="b" anchorCtr="0"/>
          <a:lstStyle>
            <a:lvl1pPr lvl="0">
              <a:spcBef>
                <a:spcPts val="0"/>
              </a:spcBef>
              <a:buClr>
                <a:srgbClr val="FFFFFF"/>
              </a:buClr>
              <a:buFont typeface="Montserrat"/>
              <a:buNone/>
              <a:defRPr b="1">
                <a:solidFill>
                  <a:srgbClr val="FFFFFF"/>
                </a:solidFill>
                <a:latin typeface="Montserrat"/>
                <a:ea typeface="Montserrat"/>
                <a:cs typeface="Montserrat"/>
                <a:sym typeface="Montserrat"/>
              </a:defRPr>
            </a:lvl1pPr>
            <a:lvl2pPr lvl="1">
              <a:spcBef>
                <a:spcPts val="0"/>
              </a:spcBef>
              <a:buClr>
                <a:srgbClr val="FFFFFF"/>
              </a:buClr>
              <a:buFont typeface="Montserrat"/>
              <a:buNone/>
              <a:defRPr b="1">
                <a:solidFill>
                  <a:srgbClr val="FFFFFF"/>
                </a:solidFill>
                <a:latin typeface="Montserrat"/>
                <a:ea typeface="Montserrat"/>
                <a:cs typeface="Montserrat"/>
                <a:sym typeface="Montserrat"/>
              </a:defRPr>
            </a:lvl2pPr>
            <a:lvl3pPr lvl="2">
              <a:spcBef>
                <a:spcPts val="0"/>
              </a:spcBef>
              <a:buClr>
                <a:srgbClr val="FFFFFF"/>
              </a:buClr>
              <a:buFont typeface="Montserrat"/>
              <a:buNone/>
              <a:defRPr b="1">
                <a:solidFill>
                  <a:srgbClr val="FFFFFF"/>
                </a:solidFill>
                <a:latin typeface="Montserrat"/>
                <a:ea typeface="Montserrat"/>
                <a:cs typeface="Montserrat"/>
                <a:sym typeface="Montserrat"/>
              </a:defRPr>
            </a:lvl3pPr>
            <a:lvl4pPr lvl="3">
              <a:spcBef>
                <a:spcPts val="0"/>
              </a:spcBef>
              <a:buClr>
                <a:srgbClr val="FFFFFF"/>
              </a:buClr>
              <a:buFont typeface="Montserrat"/>
              <a:buNone/>
              <a:defRPr b="1">
                <a:solidFill>
                  <a:srgbClr val="FFFFFF"/>
                </a:solidFill>
                <a:latin typeface="Montserrat"/>
                <a:ea typeface="Montserrat"/>
                <a:cs typeface="Montserrat"/>
                <a:sym typeface="Montserrat"/>
              </a:defRPr>
            </a:lvl4pPr>
            <a:lvl5pPr lvl="4">
              <a:spcBef>
                <a:spcPts val="0"/>
              </a:spcBef>
              <a:buClr>
                <a:srgbClr val="FFFFFF"/>
              </a:buClr>
              <a:buFont typeface="Montserrat"/>
              <a:buNone/>
              <a:defRPr b="1">
                <a:solidFill>
                  <a:srgbClr val="FFFFFF"/>
                </a:solidFill>
                <a:latin typeface="Montserrat"/>
                <a:ea typeface="Montserrat"/>
                <a:cs typeface="Montserrat"/>
                <a:sym typeface="Montserrat"/>
              </a:defRPr>
            </a:lvl5pPr>
            <a:lvl6pPr lvl="5">
              <a:spcBef>
                <a:spcPts val="0"/>
              </a:spcBef>
              <a:buClr>
                <a:srgbClr val="FFFFFF"/>
              </a:buClr>
              <a:buFont typeface="Montserrat"/>
              <a:buNone/>
              <a:defRPr b="1">
                <a:solidFill>
                  <a:srgbClr val="FFFFFF"/>
                </a:solidFill>
                <a:latin typeface="Montserrat"/>
                <a:ea typeface="Montserrat"/>
                <a:cs typeface="Montserrat"/>
                <a:sym typeface="Montserrat"/>
              </a:defRPr>
            </a:lvl6pPr>
            <a:lvl7pPr lvl="6">
              <a:spcBef>
                <a:spcPts val="0"/>
              </a:spcBef>
              <a:buClr>
                <a:srgbClr val="FFFFFF"/>
              </a:buClr>
              <a:buFont typeface="Montserrat"/>
              <a:buNone/>
              <a:defRPr b="1">
                <a:solidFill>
                  <a:srgbClr val="FFFFFF"/>
                </a:solidFill>
                <a:latin typeface="Montserrat"/>
                <a:ea typeface="Montserrat"/>
                <a:cs typeface="Montserrat"/>
                <a:sym typeface="Montserrat"/>
              </a:defRPr>
            </a:lvl7pPr>
            <a:lvl8pPr lvl="7">
              <a:spcBef>
                <a:spcPts val="0"/>
              </a:spcBef>
              <a:buClr>
                <a:srgbClr val="FFFFFF"/>
              </a:buClr>
              <a:buFont typeface="Montserrat"/>
              <a:buNone/>
              <a:defRPr b="1">
                <a:solidFill>
                  <a:srgbClr val="FFFFFF"/>
                </a:solidFill>
                <a:latin typeface="Montserrat"/>
                <a:ea typeface="Montserrat"/>
                <a:cs typeface="Montserrat"/>
                <a:sym typeface="Montserrat"/>
              </a:defRPr>
            </a:lvl8pPr>
            <a:lvl9pPr lvl="8">
              <a:spcBef>
                <a:spcPts val="0"/>
              </a:spcBef>
              <a:buClr>
                <a:srgbClr val="FFFFFF"/>
              </a:buClr>
              <a:buFont typeface="Montserrat"/>
              <a:buNone/>
              <a:defRPr b="1">
                <a:solidFill>
                  <a:srgbClr val="FFFFFF"/>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1010200" y="1434950"/>
            <a:ext cx="7131300" cy="2780100"/>
          </a:xfrm>
          <a:prstGeom prst="rect">
            <a:avLst/>
          </a:prstGeom>
          <a:noFill/>
          <a:ln>
            <a:noFill/>
          </a:ln>
        </p:spPr>
        <p:txBody>
          <a:bodyPr lIns="91425" tIns="91425" rIns="91425" bIns="91425" anchor="t" anchorCtr="0"/>
          <a:lstStyle>
            <a:lvl1pPr lvl="0">
              <a:spcBef>
                <a:spcPts val="60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1pPr>
            <a:lvl2pPr lvl="1">
              <a:spcBef>
                <a:spcPts val="48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2pPr>
            <a:lvl3pPr lvl="2">
              <a:spcBef>
                <a:spcPts val="48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3pPr>
            <a:lvl4pPr lvl="3">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4pPr>
            <a:lvl5pPr lvl="4">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5pPr>
            <a:lvl6pPr lvl="5">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6pPr>
            <a:lvl7pPr lvl="6">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7pPr>
            <a:lvl8pPr lvl="7">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8pPr>
            <a:lvl9pPr lvl="8">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7766425" y="648725"/>
            <a:ext cx="548700" cy="671399"/>
          </a:xfrm>
          <a:prstGeom prst="rect">
            <a:avLst/>
          </a:prstGeom>
          <a:noFill/>
          <a:ln>
            <a:noFill/>
          </a:ln>
        </p:spPr>
        <p:txBody>
          <a:bodyPr lIns="91425" tIns="91425" rIns="91425" bIns="91425" anchor="b" anchorCtr="0">
            <a:noAutofit/>
          </a:bodyPr>
          <a:lstStyle/>
          <a:p>
            <a:pPr lvl="0" algn="r">
              <a:spcBef>
                <a:spcPts val="0"/>
              </a:spcBef>
              <a:buNone/>
            </a:pPr>
            <a:fld id="{00000000-1234-1234-1234-123412341234}" type="slidenum">
              <a:rPr lang="en" sz="1200">
                <a:solidFill>
                  <a:srgbClr val="FFFFFF"/>
                </a:solidFill>
                <a:latin typeface="Montserrat"/>
                <a:ea typeface="Montserrat"/>
                <a:cs typeface="Montserrat"/>
                <a:sym typeface="Montserrat"/>
              </a:rPr>
              <a:t>‹#›</a:t>
            </a:fld>
            <a:endParaRPr lang="en" sz="1200">
              <a:solidFill>
                <a:srgbClr val="FFFFFF"/>
              </a:solidFill>
              <a:latin typeface="Montserrat"/>
              <a:ea typeface="Montserrat"/>
              <a:cs typeface="Montserrat"/>
              <a:sym typeface="Montserrat"/>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8"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09600" y="645550"/>
            <a:ext cx="7848600" cy="1926300"/>
          </a:xfrm>
          <a:prstGeom prst="rect">
            <a:avLst/>
          </a:prstGeom>
        </p:spPr>
        <p:txBody>
          <a:bodyPr lIns="91425" tIns="91425" rIns="91425" bIns="91425" anchor="b" anchorCtr="0">
            <a:noAutofit/>
          </a:bodyPr>
          <a:lstStyle/>
          <a:p>
            <a:pPr lvl="0" algn="ctr"/>
            <a:r>
              <a:rPr lang="en-US" dirty="0">
                <a:latin typeface="Malgun Gothic" panose="020B0503020000020004" pitchFamily="34" charset="-127"/>
                <a:ea typeface="Malgun Gothic" panose="020B0503020000020004" pitchFamily="34" charset="-127"/>
                <a:cs typeface="Calibri Light" panose="020F0302020204030204" pitchFamily="34" charset="0"/>
              </a:rPr>
              <a:t>HUD’s New Guidelines on Tenant Screening and Criminal Background Checks</a:t>
            </a:r>
            <a:endParaRPr lang="en" dirty="0">
              <a:latin typeface="Malgun Gothic" panose="020B0503020000020004" pitchFamily="34" charset="-127"/>
              <a:ea typeface="Malgun Gothic" panose="020B0503020000020004" pitchFamily="34" charset="-127"/>
            </a:endParaRPr>
          </a:p>
        </p:txBody>
      </p:sp>
      <p:sp>
        <p:nvSpPr>
          <p:cNvPr id="9" name="Shape 70"/>
          <p:cNvSpPr txBox="1">
            <a:spLocks/>
          </p:cNvSpPr>
          <p:nvPr/>
        </p:nvSpPr>
        <p:spPr>
          <a:xfrm>
            <a:off x="627185" y="2571750"/>
            <a:ext cx="7848600" cy="19263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Montserrat"/>
              <a:buNone/>
              <a:defRPr sz="3600" b="1" i="0" u="none" strike="noStrike" cap="none">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9pPr>
          </a:lstStyle>
          <a:p>
            <a:pPr algn="ctr"/>
            <a:r>
              <a:rPr lang="en-US" sz="2000" dirty="0">
                <a:solidFill>
                  <a:schemeClr val="tx1"/>
                </a:solidFill>
                <a:latin typeface="Lucida Sans" panose="020B0602030504020204" pitchFamily="34" charset="0"/>
              </a:rPr>
              <a:t>Catherine E. Ybarra, Esq</a:t>
            </a:r>
          </a:p>
          <a:p>
            <a:pPr algn="ctr"/>
            <a:r>
              <a:rPr lang="en-US" sz="2000" dirty="0">
                <a:solidFill>
                  <a:schemeClr val="tx1"/>
                </a:solidFill>
                <a:latin typeface="Lucida Sans" panose="020B0602030504020204" pitchFamily="34" charset="0"/>
              </a:rPr>
              <a:t>Simone &amp; Associates</a:t>
            </a:r>
          </a:p>
          <a:p>
            <a:pPr algn="ctr"/>
            <a:r>
              <a:rPr lang="en-US" sz="2000" dirty="0">
                <a:solidFill>
                  <a:schemeClr val="tx1"/>
                </a:solidFill>
                <a:latin typeface="Lucida Sans" panose="020B0602030504020204" pitchFamily="34" charset="0"/>
              </a:rPr>
              <a:t>3702 4</a:t>
            </a:r>
            <a:r>
              <a:rPr lang="en-US" sz="2000" baseline="30000" dirty="0">
                <a:solidFill>
                  <a:schemeClr val="tx1"/>
                </a:solidFill>
                <a:latin typeface="Lucida Sans" panose="020B0602030504020204" pitchFamily="34" charset="0"/>
              </a:rPr>
              <a:t>th</a:t>
            </a:r>
            <a:r>
              <a:rPr lang="en-US" sz="2000" dirty="0">
                <a:solidFill>
                  <a:schemeClr val="tx1"/>
                </a:solidFill>
                <a:latin typeface="Lucida Sans" panose="020B0602030504020204" pitchFamily="34" charset="0"/>
              </a:rPr>
              <a:t> Avenue</a:t>
            </a:r>
          </a:p>
          <a:p>
            <a:pPr algn="ctr"/>
            <a:r>
              <a:rPr lang="en-US" sz="2000" dirty="0">
                <a:solidFill>
                  <a:schemeClr val="tx1"/>
                </a:solidFill>
                <a:latin typeface="Lucida Sans" panose="020B0602030504020204" pitchFamily="34" charset="0"/>
              </a:rPr>
              <a:t>San Diego, CA 92103</a:t>
            </a:r>
          </a:p>
          <a:p>
            <a:pPr algn="ctr"/>
            <a:r>
              <a:rPr lang="en-US" sz="2000" dirty="0">
                <a:solidFill>
                  <a:schemeClr val="tx1"/>
                </a:solidFill>
                <a:latin typeface="Lucida Sans" panose="020B0602030504020204" pitchFamily="34" charset="0"/>
              </a:rPr>
              <a:t>Telephone: (619) 235-6180</a:t>
            </a:r>
          </a:p>
          <a:p>
            <a:pPr algn="ctr"/>
            <a:r>
              <a:rPr lang="en-US" sz="2000" dirty="0">
                <a:solidFill>
                  <a:schemeClr val="tx1"/>
                </a:solidFill>
                <a:latin typeface="Lucida Sans" panose="020B0602030504020204" pitchFamily="34" charset="0"/>
              </a:rPr>
              <a:t>landlordslegalcenter.com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How does HUD determine if discrimination occurred?</a:t>
            </a:r>
          </a:p>
        </p:txBody>
      </p:sp>
      <p:sp>
        <p:nvSpPr>
          <p:cNvPr id="3" name="Text Placeholder 2"/>
          <p:cNvSpPr>
            <a:spLocks noGrp="1"/>
          </p:cNvSpPr>
          <p:nvPr>
            <p:ph type="body" idx="1"/>
          </p:nvPr>
        </p:nvSpPr>
        <p:spPr>
          <a:xfrm>
            <a:off x="1010200" y="1320124"/>
            <a:ext cx="7131300" cy="2894926"/>
          </a:xfrm>
        </p:spPr>
        <p:txBody>
          <a:bodyPr/>
          <a:lstStyle/>
          <a:p>
            <a:r>
              <a:rPr lang="en-US" sz="2000" dirty="0"/>
              <a:t>1 - Does LL’s “criminal history policy” have a </a:t>
            </a:r>
            <a:r>
              <a:rPr lang="en-US" sz="2000" b="1" dirty="0"/>
              <a:t>discriminatory effect </a:t>
            </a:r>
            <a:r>
              <a:rPr lang="en-US" sz="2000" dirty="0"/>
              <a:t>or result in a </a:t>
            </a:r>
            <a:r>
              <a:rPr lang="en-US" sz="2000" b="1" dirty="0"/>
              <a:t>disparate impact </a:t>
            </a:r>
            <a:r>
              <a:rPr lang="en-US" sz="2000" dirty="0"/>
              <a:t>on a group of persons because of their race or national origin?</a:t>
            </a:r>
          </a:p>
          <a:p>
            <a:pPr>
              <a:buNone/>
            </a:pPr>
            <a:endParaRPr lang="en-US" sz="2000" dirty="0"/>
          </a:p>
          <a:p>
            <a:pPr marL="342900" lvl="1" indent="-342900"/>
            <a:r>
              <a:rPr lang="en-US" sz="2000" dirty="0"/>
              <a:t>HUD may look at national, state or local statistics on racial and ethnic disparities in the criminal justice system</a:t>
            </a:r>
          </a:p>
          <a:p>
            <a:pPr marL="342900" lvl="1" indent="-342900"/>
            <a:r>
              <a:rPr lang="en-US" sz="2000" dirty="0"/>
              <a:t>Nationally, racial and ethnic minorities face disproportionately high rates of arrest and incarceration.</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Tree>
    <p:extLst>
      <p:ext uri="{BB962C8B-B14F-4D97-AF65-F5344CB8AC3E}">
        <p14:creationId xmlns:p14="http://schemas.microsoft.com/office/powerpoint/2010/main" val="147408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How does HUD determine if discrimination occurred?</a:t>
            </a:r>
          </a:p>
        </p:txBody>
      </p:sp>
      <p:sp>
        <p:nvSpPr>
          <p:cNvPr id="3" name="Text Placeholder 2"/>
          <p:cNvSpPr>
            <a:spLocks noGrp="1"/>
          </p:cNvSpPr>
          <p:nvPr>
            <p:ph type="body" idx="1"/>
          </p:nvPr>
        </p:nvSpPr>
        <p:spPr/>
        <p:txBody>
          <a:bodyPr/>
          <a:lstStyle/>
          <a:p>
            <a:r>
              <a:rPr lang="en-US" sz="2000" dirty="0"/>
              <a:t>2 - Is the policy or practice justified – is it necessary to achieve a </a:t>
            </a:r>
            <a:r>
              <a:rPr lang="en-US" sz="2000" b="1" dirty="0"/>
              <a:t>substantial, legitimate, nondiscriminatory interest </a:t>
            </a:r>
            <a:r>
              <a:rPr lang="en-US" sz="2000" dirty="0"/>
              <a:t>of the LL?</a:t>
            </a:r>
          </a:p>
          <a:p>
            <a:pPr lvl="1" indent="346075"/>
            <a:r>
              <a:rPr lang="en-US" sz="2000" dirty="0"/>
              <a:t>Policy or practice of making housing decisions based on criminal history actually assists in protecting resident safety and/or property</a:t>
            </a:r>
          </a:p>
          <a:p>
            <a:pPr marL="342900" lvl="3" indent="3175">
              <a:buFont typeface="Arial" panose="020B0604020202020204" pitchFamily="34" charset="0"/>
              <a:buChar char="•"/>
            </a:pPr>
            <a:r>
              <a:rPr lang="en-US" sz="2000" dirty="0"/>
              <a:t> Arrest without conviction not sufficient</a:t>
            </a:r>
          </a:p>
          <a:p>
            <a:pPr marL="342900" lvl="3" indent="3175">
              <a:buFont typeface="Arial" panose="020B0604020202020204" pitchFamily="34" charset="0"/>
              <a:buChar char="•"/>
            </a:pPr>
            <a:r>
              <a:rPr lang="en-US" sz="2000" dirty="0"/>
              <a:t> Distinguish between criminal conduct that indicates a demonstrable risk to resident safety and/or property and criminal conduct that does not</a:t>
            </a:r>
          </a:p>
          <a:p>
            <a:pPr marL="342900" lvl="3" indent="3175">
              <a:buFont typeface="Arial" panose="020B0604020202020204" pitchFamily="34" charset="0"/>
              <a:buChar char="•"/>
            </a:pPr>
            <a:endParaRPr lang="en-US" sz="2000"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Tree>
    <p:extLst>
      <p:ext uri="{BB962C8B-B14F-4D97-AF65-F5344CB8AC3E}">
        <p14:creationId xmlns:p14="http://schemas.microsoft.com/office/powerpoint/2010/main" val="2660851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010200" y="648725"/>
            <a:ext cx="7131300" cy="671400"/>
          </a:xfrm>
          <a:prstGeom prst="rect">
            <a:avLst/>
          </a:prstGeom>
        </p:spPr>
        <p:txBody>
          <a:bodyPr lIns="91425" tIns="91425" rIns="91425" bIns="91425" anchor="b" anchorCtr="0">
            <a:noAutofit/>
          </a:bodyPr>
          <a:lstStyle/>
          <a:p>
            <a:pPr lvl="0"/>
            <a:r>
              <a:rPr lang="en-US" sz="1800" dirty="0"/>
              <a:t>How does HUD determine if discrimination occurred?</a:t>
            </a:r>
            <a:endParaRPr lang="en" sz="1800" dirty="0"/>
          </a:p>
        </p:txBody>
      </p:sp>
      <p:sp>
        <p:nvSpPr>
          <p:cNvPr id="149" name="Shape 149"/>
          <p:cNvSpPr txBox="1">
            <a:spLocks noGrp="1"/>
          </p:cNvSpPr>
          <p:nvPr>
            <p:ph type="body" idx="1"/>
          </p:nvPr>
        </p:nvSpPr>
        <p:spPr>
          <a:xfrm>
            <a:off x="1010199" y="1458421"/>
            <a:ext cx="7304925" cy="2855400"/>
          </a:xfrm>
          <a:prstGeom prst="rect">
            <a:avLst/>
          </a:prstGeom>
        </p:spPr>
        <p:txBody>
          <a:bodyPr lIns="91425" tIns="91425" rIns="91425" bIns="91425" anchor="t" anchorCtr="0">
            <a:noAutofit/>
          </a:bodyPr>
          <a:lstStyle/>
          <a:p>
            <a:pPr lvl="0"/>
            <a:r>
              <a:rPr lang="en-US" sz="2000" dirty="0"/>
              <a:t>3 – Can the </a:t>
            </a:r>
            <a:r>
              <a:rPr lang="en-US" sz="2000" b="1" dirty="0"/>
              <a:t>substantial, legitimate, nondiscriminatory interest </a:t>
            </a:r>
            <a:r>
              <a:rPr lang="en-US" sz="2000" dirty="0"/>
              <a:t>of the LL be achieved by another practice that has a less discriminatory effect?</a:t>
            </a:r>
          </a:p>
          <a:p>
            <a:pPr lvl="0"/>
            <a:r>
              <a:rPr lang="en-US" sz="2000" dirty="0"/>
              <a:t>HUD says look to the following: “facts or circumstances surrounding the criminal conduct; the age of the individual at the time of the conduct; evidence that the individual has maintained a good tenant history before and/or after the conviction or conduct; and evidence of rehabilitation efforts”</a:t>
            </a:r>
          </a:p>
          <a:p>
            <a:pPr lvl="0"/>
            <a:endParaRPr lang="en-US" sz="2000" dirty="0"/>
          </a:p>
        </p:txBody>
      </p:sp>
      <p:sp>
        <p:nvSpPr>
          <p:cNvPr id="152" name="Shape 152"/>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12</a:t>
            </a:fld>
            <a:endParaRPr lang="e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Exceptions – Illegal Drug Convictions</a:t>
            </a:r>
          </a:p>
        </p:txBody>
      </p:sp>
      <p:sp>
        <p:nvSpPr>
          <p:cNvPr id="8" name="Text Placeholder 7"/>
          <p:cNvSpPr>
            <a:spLocks noGrp="1"/>
          </p:cNvSpPr>
          <p:nvPr>
            <p:ph type="body" idx="1"/>
          </p:nvPr>
        </p:nvSpPr>
        <p:spPr>
          <a:xfrm>
            <a:off x="1010200" y="1320124"/>
            <a:ext cx="7131300" cy="2894926"/>
          </a:xfrm>
        </p:spPr>
        <p:txBody>
          <a:bodyPr/>
          <a:lstStyle/>
          <a:p>
            <a:r>
              <a:rPr lang="en-US" sz="2000" dirty="0"/>
              <a:t>Act does not prohibit “conduct against a person because such person has been convicted ... of the illegal manufacture or distribution of a controlled substance as defined in section 102 of the Controlled Substances Act (21 U.S.C. 802).”</a:t>
            </a:r>
          </a:p>
          <a:p>
            <a:pPr lvl="2" indent="457200"/>
            <a:r>
              <a:rPr lang="en-US" sz="2000" dirty="0"/>
              <a:t>Unless landlord is guilty of intentional discrimination </a:t>
            </a:r>
          </a:p>
          <a:p>
            <a:pPr marL="342900" lvl="5" indent="-342900">
              <a:buFont typeface="Arial" panose="020B0604020202020204" pitchFamily="34" charset="0"/>
              <a:buChar char="•"/>
            </a:pPr>
            <a:r>
              <a:rPr lang="en-US" sz="2000" dirty="0"/>
              <a:t>ex. Landlord rejects only African American applicants with convictions for distribution of a controlled substance, while admitting White applicants with such convictions. </a:t>
            </a: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Tree>
    <p:extLst>
      <p:ext uri="{BB962C8B-B14F-4D97-AF65-F5344CB8AC3E}">
        <p14:creationId xmlns:p14="http://schemas.microsoft.com/office/powerpoint/2010/main" val="503509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p:nvPr/>
        </p:nvSpPr>
        <p:spPr>
          <a:xfrm>
            <a:off x="3789550" y="970219"/>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5516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3950875" y="1129600"/>
            <a:ext cx="3532500" cy="2255700"/>
          </a:xfrm>
          <a:prstGeom prst="rect">
            <a:avLst/>
          </a:prstGeom>
          <a:solidFill>
            <a:srgbClr val="FFFFFF"/>
          </a:solidFill>
          <a:ln>
            <a:noFill/>
          </a:ln>
        </p:spPr>
        <p:txBody>
          <a:bodyPr lIns="91425" tIns="91425" rIns="91425" bIns="91425" anchor="ctr" anchorCtr="0">
            <a:noAutofit/>
          </a:bodyPr>
          <a:lstStyle/>
          <a:p>
            <a:pPr lvl="0" algn="ctr" rtl="0">
              <a:spcBef>
                <a:spcPts val="0"/>
              </a:spcBef>
              <a:buNone/>
            </a:pPr>
            <a:r>
              <a:rPr lang="en" sz="1000" dirty="0">
                <a:solidFill>
                  <a:srgbClr val="25516C"/>
                </a:solidFill>
                <a:latin typeface="Source Sans Pro"/>
                <a:ea typeface="Source Sans Pro"/>
                <a:cs typeface="Source Sans Pro"/>
                <a:sym typeface="Source Sans Pro"/>
              </a:rPr>
              <a:t>Place your screenshot here</a:t>
            </a:r>
          </a:p>
        </p:txBody>
      </p:sp>
      <p:sp>
        <p:nvSpPr>
          <p:cNvPr id="292" name="Shape 292"/>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smtClean="0">
                <a:solidFill>
                  <a:srgbClr val="00BEF2"/>
                </a:solidFill>
              </a:rPr>
              <a:t>14</a:t>
            </a:fld>
            <a:endParaRPr lang="en" dirty="0">
              <a:solidFill>
                <a:srgbClr val="00BEF2"/>
              </a:solidFill>
            </a:endParaRPr>
          </a:p>
        </p:txBody>
      </p:sp>
      <p:sp>
        <p:nvSpPr>
          <p:cNvPr id="293" name="Shape 293"/>
          <p:cNvSpPr txBox="1">
            <a:spLocks noGrp="1"/>
          </p:cNvSpPr>
          <p:nvPr>
            <p:ph type="body" idx="4294967295"/>
          </p:nvPr>
        </p:nvSpPr>
        <p:spPr>
          <a:xfrm>
            <a:off x="609600" y="603431"/>
            <a:ext cx="4917450" cy="733575"/>
          </a:xfrm>
          <a:prstGeom prst="rect">
            <a:avLst/>
          </a:prstGeom>
        </p:spPr>
        <p:txBody>
          <a:bodyPr lIns="91425" tIns="91425" rIns="91425" bIns="91425" anchor="b" anchorCtr="0">
            <a:noAutofit/>
          </a:bodyPr>
          <a:lstStyle/>
          <a:p>
            <a:pPr lvl="0" rtl="0">
              <a:spcBef>
                <a:spcPts val="0"/>
              </a:spcBef>
              <a:buNone/>
            </a:pPr>
            <a:r>
              <a:rPr lang="en" sz="3200" b="1" dirty="0"/>
              <a:t>Any Questions?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875" y="1123950"/>
            <a:ext cx="3532500" cy="226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352182"/>
            <a:ext cx="6324600" cy="1200329"/>
          </a:xfrm>
          <a:prstGeom prst="rect">
            <a:avLst/>
          </a:prstGeom>
          <a:noFill/>
        </p:spPr>
        <p:txBody>
          <a:bodyPr wrap="square" rtlCol="0">
            <a:spAutoFit/>
          </a:bodyPr>
          <a:lstStyle/>
          <a:p>
            <a:r>
              <a:rPr lang="en-US" sz="2400" dirty="0">
                <a:solidFill>
                  <a:schemeClr val="bg1"/>
                </a:solidFill>
                <a:latin typeface="Arial Rounded MT Bold" panose="020F0704030504030204" pitchFamily="34" charset="0"/>
              </a:rPr>
              <a:t>Visit our website for </a:t>
            </a:r>
          </a:p>
          <a:p>
            <a:r>
              <a:rPr lang="en-US" sz="2400" dirty="0">
                <a:solidFill>
                  <a:schemeClr val="bg1"/>
                </a:solidFill>
                <a:latin typeface="Arial Rounded MT Bold" panose="020F0704030504030204" pitchFamily="34" charset="0"/>
              </a:rPr>
              <a:t>more information.</a:t>
            </a:r>
          </a:p>
          <a:p>
            <a:r>
              <a:rPr lang="en-US" sz="2400" dirty="0">
                <a:solidFill>
                  <a:schemeClr val="bg1"/>
                </a:solidFill>
                <a:latin typeface="Arial Rounded MT Bold" panose="020F0704030504030204" pitchFamily="34" charset="0"/>
              </a:rPr>
              <a:t>LANDLORDSLEGALCENTER.COM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55327" y="-171450"/>
            <a:ext cx="8103220" cy="946991"/>
          </a:xfrm>
          <a:prstGeom prst="rect">
            <a:avLst/>
          </a:prstGeom>
          <a:noFill/>
        </p:spPr>
        <p:txBody>
          <a:bodyPr wrap="square" rtlCol="0">
            <a:spAutoFit/>
          </a:bodyPr>
          <a:lstStyle/>
          <a:p>
            <a:pPr algn="ctr">
              <a:lnSpc>
                <a:spcPct val="119000"/>
              </a:lnSpc>
              <a:spcAft>
                <a:spcPts val="1000"/>
              </a:spcAft>
            </a:pPr>
            <a:r>
              <a:rPr lang="en-US" sz="4667" kern="1400" dirty="0">
                <a:latin typeface="Century Gothic" panose="020B0502020202020204" pitchFamily="34" charset="0"/>
              </a:rPr>
              <a:t>— Services Offered —</a:t>
            </a:r>
            <a:endParaRPr lang="en-US" sz="1750" kern="1400" dirty="0">
              <a:latin typeface="Calibri" panose="020F0502020204030204" pitchFamily="34" charset="0"/>
            </a:endParaRPr>
          </a:p>
        </p:txBody>
      </p:sp>
      <p:sp>
        <p:nvSpPr>
          <p:cNvPr id="6" name="TextBox 5"/>
          <p:cNvSpPr txBox="1"/>
          <p:nvPr/>
        </p:nvSpPr>
        <p:spPr>
          <a:xfrm>
            <a:off x="1066800" y="667634"/>
            <a:ext cx="7498770" cy="3047116"/>
          </a:xfrm>
          <a:prstGeom prst="rect">
            <a:avLst/>
          </a:prstGeom>
          <a:noFill/>
        </p:spPr>
        <p:txBody>
          <a:bodyPr wrap="square" rtlCol="0">
            <a:spAutoFit/>
          </a:bodyPr>
          <a:lstStyle/>
          <a:p>
            <a:pPr marL="381008" indent="-381008">
              <a:lnSpc>
                <a:spcPct val="119000"/>
              </a:lnSpc>
              <a:spcAft>
                <a:spcPts val="1000"/>
              </a:spcAft>
            </a:pPr>
            <a:r>
              <a:rPr lang="en-US" sz="1667" kern="1400" dirty="0">
                <a:solidFill>
                  <a:srgbClr val="000000"/>
                </a:solidFill>
                <a:latin typeface="Symbol" panose="05050102010706020507" pitchFamily="18" charset="2"/>
              </a:rPr>
              <a:t>¨</a:t>
            </a:r>
            <a:r>
              <a:rPr lang="en-US" sz="1667" kern="1400" dirty="0">
                <a:solidFill>
                  <a:srgbClr val="000000"/>
                </a:solidFill>
                <a:latin typeface="Calibri" panose="020F0502020204030204" pitchFamily="34" charset="0"/>
              </a:rPr>
              <a:t> </a:t>
            </a:r>
            <a:r>
              <a:rPr lang="en-US" sz="3000" kern="1400" dirty="0">
                <a:solidFill>
                  <a:srgbClr val="000000"/>
                </a:solidFill>
                <a:latin typeface="Century Gothic" panose="020B0502020202020204" pitchFamily="34" charset="0"/>
              </a:rPr>
              <a:t>Residential Sales and Purchases</a:t>
            </a:r>
            <a:endParaRPr lang="en-US" sz="1667" kern="1400" dirty="0">
              <a:solidFill>
                <a:srgbClr val="000000"/>
              </a:solidFill>
              <a:latin typeface="Calibri" panose="020F0502020204030204" pitchFamily="34" charset="0"/>
            </a:endParaRPr>
          </a:p>
          <a:p>
            <a:pPr marL="381008" indent="-381008">
              <a:lnSpc>
                <a:spcPct val="119000"/>
              </a:lnSpc>
              <a:spcAft>
                <a:spcPts val="1000"/>
              </a:spcAft>
            </a:pPr>
            <a:r>
              <a:rPr lang="en-US" sz="1667" kern="1400" dirty="0">
                <a:solidFill>
                  <a:srgbClr val="000000"/>
                </a:solidFill>
                <a:latin typeface="Symbol" panose="05050102010706020507" pitchFamily="18" charset="2"/>
              </a:rPr>
              <a:t>¨</a:t>
            </a:r>
            <a:r>
              <a:rPr lang="en-US" sz="1667" kern="1400" dirty="0">
                <a:solidFill>
                  <a:srgbClr val="000000"/>
                </a:solidFill>
                <a:latin typeface="Calibri" panose="020F0502020204030204" pitchFamily="34" charset="0"/>
              </a:rPr>
              <a:t> </a:t>
            </a:r>
            <a:r>
              <a:rPr lang="en-US" sz="3000" kern="1400" dirty="0">
                <a:solidFill>
                  <a:srgbClr val="000000"/>
                </a:solidFill>
                <a:latin typeface="Century Gothic" panose="020B0502020202020204" pitchFamily="34" charset="0"/>
              </a:rPr>
              <a:t>Commercial Sales and Purchases</a:t>
            </a:r>
            <a:endParaRPr lang="en-US" sz="1667" kern="1400" dirty="0">
              <a:solidFill>
                <a:srgbClr val="000000"/>
              </a:solidFill>
              <a:latin typeface="Calibri" panose="020F0502020204030204" pitchFamily="34" charset="0"/>
            </a:endParaRPr>
          </a:p>
          <a:p>
            <a:pPr marL="381008" indent="-381008">
              <a:lnSpc>
                <a:spcPct val="119000"/>
              </a:lnSpc>
              <a:spcAft>
                <a:spcPts val="1000"/>
              </a:spcAft>
            </a:pPr>
            <a:r>
              <a:rPr lang="en-US" sz="1667" kern="1400" dirty="0">
                <a:solidFill>
                  <a:srgbClr val="000000"/>
                </a:solidFill>
                <a:latin typeface="Symbol" panose="05050102010706020507" pitchFamily="18" charset="2"/>
              </a:rPr>
              <a:t>¨</a:t>
            </a:r>
            <a:r>
              <a:rPr lang="en-US" sz="1667" kern="1400" dirty="0">
                <a:solidFill>
                  <a:srgbClr val="000000"/>
                </a:solidFill>
                <a:latin typeface="Calibri" panose="020F0502020204030204" pitchFamily="34" charset="0"/>
              </a:rPr>
              <a:t> </a:t>
            </a:r>
            <a:r>
              <a:rPr lang="en-US" sz="3000" kern="1400" dirty="0">
                <a:solidFill>
                  <a:srgbClr val="000000"/>
                </a:solidFill>
                <a:latin typeface="Century Gothic" panose="020B0502020202020204" pitchFamily="34" charset="0"/>
              </a:rPr>
              <a:t>Multi-Family Units Sales and Purchases </a:t>
            </a:r>
            <a:endParaRPr lang="en-US" sz="1667" kern="1400" dirty="0">
              <a:solidFill>
                <a:srgbClr val="000000"/>
              </a:solidFill>
              <a:latin typeface="Calibri" panose="020F0502020204030204" pitchFamily="34" charset="0"/>
            </a:endParaRPr>
          </a:p>
          <a:p>
            <a:pPr algn="ctr">
              <a:lnSpc>
                <a:spcPct val="119000"/>
              </a:lnSpc>
              <a:spcAft>
                <a:spcPts val="1000"/>
              </a:spcAft>
            </a:pPr>
            <a:r>
              <a:rPr lang="en-US" sz="2667" kern="1400" dirty="0">
                <a:solidFill>
                  <a:srgbClr val="000000"/>
                </a:solidFill>
                <a:latin typeface="Century Gothic" panose="020B0502020202020204" pitchFamily="34" charset="0"/>
              </a:rPr>
              <a:t> </a:t>
            </a:r>
            <a:endParaRPr lang="en-US" sz="1667" kern="1400" dirty="0">
              <a:solidFill>
                <a:srgbClr val="000000"/>
              </a:solidFill>
              <a:latin typeface="Calibri" panose="020F0502020204030204" pitchFamily="34" charset="0"/>
            </a:endParaRPr>
          </a:p>
          <a:p>
            <a:pPr algn="ctr">
              <a:lnSpc>
                <a:spcPct val="119000"/>
              </a:lnSpc>
              <a:spcAft>
                <a:spcPts val="1000"/>
              </a:spcAft>
            </a:pPr>
            <a:r>
              <a:rPr lang="en-US" sz="1667" kern="1400" dirty="0">
                <a:solidFill>
                  <a:srgbClr val="000000"/>
                </a:solidFill>
                <a:latin typeface="Calibri" panose="020F0502020204030204" pitchFamily="34" charset="0"/>
              </a:rPr>
              <a:t> </a:t>
            </a:r>
          </a:p>
        </p:txBody>
      </p:sp>
      <p:sp>
        <p:nvSpPr>
          <p:cNvPr id="10" name="TextBox 9"/>
          <p:cNvSpPr txBox="1"/>
          <p:nvPr/>
        </p:nvSpPr>
        <p:spPr>
          <a:xfrm>
            <a:off x="269875" y="2543518"/>
            <a:ext cx="8874125" cy="1323632"/>
          </a:xfrm>
          <a:prstGeom prst="rect">
            <a:avLst/>
          </a:prstGeom>
          <a:noFill/>
        </p:spPr>
        <p:txBody>
          <a:bodyPr wrap="square" rtlCol="0">
            <a:spAutoFit/>
          </a:bodyPr>
          <a:lstStyle/>
          <a:p>
            <a:pPr algn="ctr"/>
            <a:r>
              <a:rPr lang="en-US" sz="2667" dirty="0">
                <a:latin typeface="Century Gothic" panose="020B0502020202020204" pitchFamily="34" charset="0"/>
              </a:rPr>
              <a:t>Telephone: (858)-663-7034</a:t>
            </a:r>
          </a:p>
          <a:p>
            <a:pPr algn="ctr"/>
            <a:r>
              <a:rPr lang="en-US" sz="2667" dirty="0">
                <a:latin typeface="Century Gothic" panose="020B0502020202020204" pitchFamily="34" charset="0"/>
              </a:rPr>
              <a:t> email: info@singleoakrealty.com</a:t>
            </a:r>
          </a:p>
          <a:p>
            <a:pPr algn="ctr"/>
            <a:r>
              <a:rPr lang="en-US" sz="2667" dirty="0">
                <a:latin typeface="Century Gothic" panose="020B0502020202020204" pitchFamily="34" charset="0"/>
              </a:rPr>
              <a:t>www.singleoakrealty.com</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val="0"/>
              </a:ext>
            </a:extLst>
          </a:blip>
          <a:srcRect l="20573" t="11840" r="22396" b="42010"/>
          <a:stretch/>
        </p:blipFill>
        <p:spPr>
          <a:xfrm>
            <a:off x="-146266" y="3746518"/>
            <a:ext cx="2207635" cy="1339832"/>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t="56869" b="20940"/>
          <a:stretch/>
        </p:blipFill>
        <p:spPr>
          <a:xfrm>
            <a:off x="1827545" y="3963870"/>
            <a:ext cx="7202155" cy="1198680"/>
          </a:xfrm>
          <a:prstGeom prst="rect">
            <a:avLst/>
          </a:prstGeom>
        </p:spPr>
      </p:pic>
    </p:spTree>
    <p:extLst>
      <p:ext uri="{BB962C8B-B14F-4D97-AF65-F5344CB8AC3E}">
        <p14:creationId xmlns:p14="http://schemas.microsoft.com/office/powerpoint/2010/main" val="1756889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10200" y="648725"/>
            <a:ext cx="7131300" cy="671400"/>
          </a:xfrm>
          <a:prstGeom prst="rect">
            <a:avLst/>
          </a:prstGeom>
        </p:spPr>
        <p:txBody>
          <a:bodyPr lIns="91425" tIns="91425" rIns="91425" bIns="91425" anchor="b" anchorCtr="0">
            <a:noAutofit/>
          </a:bodyPr>
          <a:lstStyle/>
          <a:p>
            <a:pPr lvl="0" rtl="0">
              <a:spcBef>
                <a:spcPts val="0"/>
              </a:spcBef>
              <a:buNone/>
            </a:pPr>
            <a:r>
              <a:rPr lang="en-US" sz="2000" dirty="0"/>
              <a:t>What is HUD?</a:t>
            </a:r>
            <a:endParaRPr lang="en" sz="2000" dirty="0"/>
          </a:p>
        </p:txBody>
      </p:sp>
      <p:sp>
        <p:nvSpPr>
          <p:cNvPr id="84" name="Shape 84"/>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2</a:t>
            </a:fld>
            <a:endParaRPr lang="en"/>
          </a:p>
        </p:txBody>
      </p:sp>
      <p:sp>
        <p:nvSpPr>
          <p:cNvPr id="2" name="Text Placeholder 1"/>
          <p:cNvSpPr>
            <a:spLocks noGrp="1"/>
          </p:cNvSpPr>
          <p:nvPr>
            <p:ph type="body" idx="1"/>
          </p:nvPr>
        </p:nvSpPr>
        <p:spPr>
          <a:xfrm>
            <a:off x="1010200" y="1443000"/>
            <a:ext cx="7067000" cy="2764500"/>
          </a:xfrm>
        </p:spPr>
        <p:txBody>
          <a:bodyPr/>
          <a:lstStyle/>
          <a:p>
            <a:r>
              <a:rPr lang="en-US" dirty="0"/>
              <a:t>U.S. DEPARTMENT OF HOUSING AND URBAN DEVELOPMENT</a:t>
            </a:r>
          </a:p>
          <a:p>
            <a:pPr>
              <a:buNone/>
            </a:pPr>
            <a:endParaRPr lang="en-US" dirty="0"/>
          </a:p>
          <a:p>
            <a:r>
              <a:rPr lang="en-US" dirty="0"/>
              <a:t>Responsibilities:</a:t>
            </a:r>
          </a:p>
          <a:p>
            <a:pPr marL="512763" lvl="4" indent="-166688">
              <a:buFont typeface="Arial" panose="020B0604020202020204" pitchFamily="34" charset="0"/>
              <a:buChar char="•"/>
              <a:tabLst>
                <a:tab pos="512763" algn="l"/>
              </a:tabLst>
            </a:pPr>
            <a:r>
              <a:rPr lang="en-US" dirty="0"/>
              <a:t>Create nationwide policies and programs to address our country’s housing needs</a:t>
            </a:r>
          </a:p>
          <a:p>
            <a:pPr marL="342900" lvl="4" indent="3175">
              <a:buFont typeface="Arial" panose="020B0604020202020204" pitchFamily="34" charset="0"/>
              <a:buChar char="•"/>
            </a:pPr>
            <a:r>
              <a:rPr lang="en-US" dirty="0"/>
              <a:t> Improve and develop our country’s communities </a:t>
            </a:r>
          </a:p>
          <a:p>
            <a:pPr marL="342900" lvl="4" indent="3175">
              <a:buFont typeface="Arial" panose="020B0604020202020204" pitchFamily="34" charset="0"/>
              <a:buChar char="•"/>
            </a:pPr>
            <a:r>
              <a:rPr lang="en-US" dirty="0"/>
              <a:t> Enforce fair housing laws</a:t>
            </a:r>
          </a:p>
        </p:txBody>
      </p:sp>
      <p:sp>
        <p:nvSpPr>
          <p:cNvPr id="3" name="Text Placeholder 2"/>
          <p:cNvSpPr>
            <a:spLocks noGrp="1"/>
          </p:cNvSpPr>
          <p:nvPr>
            <p:ph type="body" idx="2"/>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010200" y="648725"/>
            <a:ext cx="7131300" cy="671400"/>
          </a:xfrm>
          <a:prstGeom prst="rect">
            <a:avLst/>
          </a:prstGeom>
        </p:spPr>
        <p:txBody>
          <a:bodyPr lIns="91425" tIns="91425" rIns="91425" bIns="91425" anchor="b" anchorCtr="0">
            <a:noAutofit/>
          </a:bodyPr>
          <a:lstStyle/>
          <a:p>
            <a:pPr lvl="0">
              <a:spcBef>
                <a:spcPts val="0"/>
              </a:spcBef>
              <a:buNone/>
            </a:pPr>
            <a:r>
              <a:rPr lang="en-US" sz="2000" dirty="0"/>
              <a:t>Fair Housing Laws</a:t>
            </a:r>
            <a:endParaRPr lang="en" sz="2000" dirty="0"/>
          </a:p>
        </p:txBody>
      </p:sp>
      <p:sp>
        <p:nvSpPr>
          <p:cNvPr id="113" name="Shape 113"/>
          <p:cNvSpPr txBox="1">
            <a:spLocks noGrp="1"/>
          </p:cNvSpPr>
          <p:nvPr>
            <p:ph type="body" idx="1"/>
          </p:nvPr>
        </p:nvSpPr>
        <p:spPr>
          <a:xfrm>
            <a:off x="1010200" y="1434950"/>
            <a:ext cx="7131300" cy="2780100"/>
          </a:xfrm>
          <a:prstGeom prst="rect">
            <a:avLst/>
          </a:prstGeom>
        </p:spPr>
        <p:txBody>
          <a:bodyPr lIns="91425" tIns="91425" rIns="91425" bIns="91425" anchor="t" anchorCtr="0">
            <a:noAutofit/>
          </a:bodyPr>
          <a:lstStyle/>
          <a:p>
            <a:pPr marL="457200" lvl="0" indent="-228600"/>
            <a:r>
              <a:rPr lang="en-US" sz="2000" dirty="0"/>
              <a:t>The Fair Housing Act of 1968 – Federal law that prohibits discrimination based on race, color, national origin, religion, sex, familial status, and disability. </a:t>
            </a:r>
          </a:p>
          <a:p>
            <a:pPr marL="457200" lvl="0" indent="-228600"/>
            <a:r>
              <a:rPr lang="en-US" sz="2000" dirty="0"/>
              <a:t>California's Fair Employment and Housing Act and Unruh Civil Rights Act prohibits discrimination based on race, color, religion, sex (including pregnancy, childbirth or medical conditions related to them, as well as gender and perception of gender), sexual orientation, marital status, national origin, ancestry, familial status, source of income, or disability</a:t>
            </a:r>
            <a:endParaRPr lang="en" sz="2000" dirty="0"/>
          </a:p>
        </p:txBody>
      </p:sp>
      <p:sp>
        <p:nvSpPr>
          <p:cNvPr id="114" name="Shape 114"/>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3</a:t>
            </a:fld>
            <a:endParaRPr lang="e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1010200" y="1443000"/>
            <a:ext cx="3461400" cy="2764500"/>
          </a:xfrm>
          <a:prstGeom prst="rect">
            <a:avLst/>
          </a:prstGeom>
        </p:spPr>
        <p:txBody>
          <a:bodyPr lIns="91425" tIns="91425" rIns="91425" bIns="91425" anchor="t" anchorCtr="0">
            <a:noAutofit/>
          </a:bodyPr>
          <a:lstStyle/>
          <a:p>
            <a:pPr lvl="0" rtl="0">
              <a:spcBef>
                <a:spcPts val="0"/>
              </a:spcBef>
              <a:buNone/>
            </a:pPr>
            <a:r>
              <a:rPr lang="en-US" b="1" dirty="0">
                <a:solidFill>
                  <a:srgbClr val="00BEF2"/>
                </a:solidFill>
              </a:rPr>
              <a:t>California</a:t>
            </a:r>
            <a:endParaRPr lang="en" b="1" dirty="0">
              <a:solidFill>
                <a:srgbClr val="00BEF2"/>
              </a:solidFill>
            </a:endParaRPr>
          </a:p>
          <a:p>
            <a:pPr marL="342900" indent="-342900"/>
            <a:r>
              <a:rPr lang="en-US" dirty="0"/>
              <a:t>File complaint with DFEH (Cal. Dept. Fair Employment &amp; Housing)</a:t>
            </a:r>
          </a:p>
          <a:p>
            <a:pPr marL="342900" indent="-342900"/>
            <a:r>
              <a:rPr lang="en-US" dirty="0"/>
              <a:t>DFEH can investigate and force mediation</a:t>
            </a:r>
          </a:p>
          <a:p>
            <a:pPr marL="342900" indent="-342900"/>
            <a:r>
              <a:rPr lang="en-US" dirty="0"/>
              <a:t>Prospective tenant can file lawsuit</a:t>
            </a:r>
            <a:endParaRPr lang="en" dirty="0"/>
          </a:p>
        </p:txBody>
      </p:sp>
      <p:sp>
        <p:nvSpPr>
          <p:cNvPr id="141" name="Shape 141"/>
          <p:cNvSpPr txBox="1">
            <a:spLocks noGrp="1"/>
          </p:cNvSpPr>
          <p:nvPr>
            <p:ph type="title"/>
          </p:nvPr>
        </p:nvSpPr>
        <p:spPr>
          <a:xfrm>
            <a:off x="1010200" y="742950"/>
            <a:ext cx="7131300" cy="671400"/>
          </a:xfrm>
          <a:prstGeom prst="rect">
            <a:avLst/>
          </a:prstGeom>
        </p:spPr>
        <p:txBody>
          <a:bodyPr lIns="91425" tIns="91425" rIns="91425" bIns="91425" anchor="b" anchorCtr="0">
            <a:noAutofit/>
          </a:bodyPr>
          <a:lstStyle/>
          <a:p>
            <a:pPr lvl="0">
              <a:spcBef>
                <a:spcPts val="0"/>
              </a:spcBef>
              <a:buNone/>
            </a:pPr>
            <a:r>
              <a:rPr lang="en" sz="1800" dirty="0"/>
              <a:t>What happens if I violate the fair housing</a:t>
            </a:r>
            <a:br>
              <a:rPr lang="en" sz="1800" dirty="0"/>
            </a:br>
            <a:r>
              <a:rPr lang="en" sz="1800" dirty="0"/>
              <a:t>laws when screening a tenant?</a:t>
            </a:r>
          </a:p>
        </p:txBody>
      </p:sp>
      <p:sp>
        <p:nvSpPr>
          <p:cNvPr id="142" name="Shape 142"/>
          <p:cNvSpPr txBox="1">
            <a:spLocks noGrp="1"/>
          </p:cNvSpPr>
          <p:nvPr>
            <p:ph type="body" idx="2"/>
          </p:nvPr>
        </p:nvSpPr>
        <p:spPr>
          <a:xfrm>
            <a:off x="4680124" y="1443000"/>
            <a:ext cx="3461400" cy="2764500"/>
          </a:xfrm>
          <a:prstGeom prst="rect">
            <a:avLst/>
          </a:prstGeom>
        </p:spPr>
        <p:txBody>
          <a:bodyPr lIns="91425" tIns="91425" rIns="91425" bIns="91425" anchor="t" anchorCtr="0">
            <a:noAutofit/>
          </a:bodyPr>
          <a:lstStyle/>
          <a:p>
            <a:pPr lvl="0" rtl="0">
              <a:spcBef>
                <a:spcPts val="0"/>
              </a:spcBef>
              <a:buNone/>
            </a:pPr>
            <a:r>
              <a:rPr lang="en-US" b="1" dirty="0">
                <a:solidFill>
                  <a:srgbClr val="00BEF2"/>
                </a:solidFill>
              </a:rPr>
              <a:t>Federal</a:t>
            </a:r>
          </a:p>
          <a:p>
            <a:pPr marL="342900" indent="-342900"/>
            <a:r>
              <a:rPr lang="en-US" dirty="0"/>
              <a:t>File complaint with HUD</a:t>
            </a:r>
          </a:p>
          <a:p>
            <a:pPr marL="342900" indent="-342900"/>
            <a:r>
              <a:rPr lang="en-US" dirty="0"/>
              <a:t>HUD will investigate &amp; offers ADR</a:t>
            </a:r>
          </a:p>
          <a:p>
            <a:pPr marL="342900" indent="-342900"/>
            <a:r>
              <a:rPr lang="en-US" dirty="0"/>
              <a:t>HUD makes finding of discrimination parties choose Federal Court or administrative judge to litigate</a:t>
            </a:r>
            <a:endParaRPr lang="en" dirty="0"/>
          </a:p>
        </p:txBody>
      </p:sp>
      <p:sp>
        <p:nvSpPr>
          <p:cNvPr id="143" name="Shape 143"/>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4</a:t>
            </a:fld>
            <a:endParaRPr lang="e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54400" y="2726350"/>
            <a:ext cx="6835200" cy="1159800"/>
          </a:xfrm>
          <a:prstGeom prst="rect">
            <a:avLst/>
          </a:prstGeom>
        </p:spPr>
        <p:txBody>
          <a:bodyPr lIns="91425" tIns="91425" rIns="91425" bIns="91425" anchor="t" anchorCtr="0">
            <a:noAutofit/>
          </a:bodyPr>
          <a:lstStyle/>
          <a:p>
            <a:pPr lvl="0" rtl="0">
              <a:spcBef>
                <a:spcPts val="0"/>
              </a:spcBef>
              <a:buNone/>
            </a:pPr>
            <a:r>
              <a:rPr lang="en-US" sz="3200" dirty="0"/>
              <a:t>Discrimination Against Criminal Ex-Offenders</a:t>
            </a:r>
            <a:endParaRPr lang="en" sz="3200" dirty="0"/>
          </a:p>
        </p:txBody>
      </p:sp>
      <p:sp>
        <p:nvSpPr>
          <p:cNvPr id="100" name="Shape 100"/>
          <p:cNvSpPr txBox="1">
            <a:spLocks noGrp="1"/>
          </p:cNvSpPr>
          <p:nvPr>
            <p:ph type="sldNum" idx="4294967295"/>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buNone/>
            </a:pPr>
            <a:r>
              <a:rPr lang="en-US" dirty="0"/>
              <a:t>“Nationally, racial and ethnic minorities face disproportionately high rates of arrest and incarceration.”</a:t>
            </a:r>
          </a:p>
        </p:txBody>
      </p:sp>
    </p:spTree>
    <p:extLst>
      <p:ext uri="{BB962C8B-B14F-4D97-AF65-F5344CB8AC3E}">
        <p14:creationId xmlns:p14="http://schemas.microsoft.com/office/powerpoint/2010/main" val="475819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602475" y="1320125"/>
            <a:ext cx="5939100" cy="3175800"/>
          </a:xfrm>
          <a:prstGeom prst="rect">
            <a:avLst/>
          </a:prstGeom>
        </p:spPr>
        <p:txBody>
          <a:bodyPr lIns="91425" tIns="91425" rIns="91425" bIns="91425" anchor="ctr" anchorCtr="0">
            <a:noAutofit/>
          </a:bodyPr>
          <a:lstStyle/>
          <a:p>
            <a:pPr lvl="0">
              <a:buNone/>
            </a:pPr>
            <a:r>
              <a:rPr lang="en-US" dirty="0"/>
              <a:t>“A housing provider violates the Fair Housing Act when the provider’s policy or practice has an </a:t>
            </a:r>
            <a:r>
              <a:rPr lang="en-US" b="1" dirty="0"/>
              <a:t>unjustified discriminatory effect</a:t>
            </a:r>
            <a:r>
              <a:rPr lang="en-US" dirty="0"/>
              <a:t>, even when the provider had no intent to discriminate.”</a:t>
            </a:r>
            <a:endParaRPr lang="en" dirty="0"/>
          </a:p>
        </p:txBody>
      </p:sp>
      <p:sp>
        <p:nvSpPr>
          <p:cNvPr id="107" name="Shape 107"/>
          <p:cNvSpPr txBox="1">
            <a:spLocks noGrp="1"/>
          </p:cNvSpPr>
          <p:nvPr>
            <p:ph type="sldNum" idx="12"/>
          </p:nvPr>
        </p:nvSpPr>
        <p:spPr>
          <a:xfrm>
            <a:off x="637950" y="0"/>
            <a:ext cx="7860600" cy="637800"/>
          </a:xfrm>
          <a:prstGeom prst="rect">
            <a:avLst/>
          </a:prstGeom>
        </p:spPr>
        <p:txBody>
          <a:bodyPr lIns="91425" tIns="91425" rIns="91425" bIns="91425" anchor="b" anchorCtr="0">
            <a:noAutofit/>
          </a:bodyPr>
          <a:lstStyle/>
          <a:p>
            <a:pPr lvl="0">
              <a:spcBef>
                <a:spcPts val="0"/>
              </a:spcBef>
              <a:buNone/>
            </a:pPr>
            <a:fld id="{00000000-1234-1234-1234-123412341234}" type="slidenum">
              <a:rPr lang="en"/>
              <a:t>7</a:t>
            </a:fld>
            <a:endParaRPr lang="e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a:t>Wait so the law considers ex-criminals a protected class?</a:t>
            </a:r>
          </a:p>
        </p:txBody>
      </p:sp>
      <p:sp>
        <p:nvSpPr>
          <p:cNvPr id="6" name="Text Placeholder 5"/>
          <p:cNvSpPr>
            <a:spLocks noGrp="1"/>
          </p:cNvSpPr>
          <p:nvPr>
            <p:ph type="body" idx="1"/>
          </p:nvPr>
        </p:nvSpPr>
        <p:spPr>
          <a:xfrm>
            <a:off x="1010198" y="1200150"/>
            <a:ext cx="4933401" cy="3124200"/>
          </a:xfrm>
        </p:spPr>
        <p:txBody>
          <a:bodyPr/>
          <a:lstStyle/>
          <a:p>
            <a:r>
              <a:rPr lang="en-US" dirty="0"/>
              <a:t>No. “Having a criminal record is not a protected characteristic under the Fair Housing Act.”</a:t>
            </a:r>
          </a:p>
          <a:p>
            <a:r>
              <a:rPr lang="en-US" dirty="0"/>
              <a:t> “Criminal history-based restrictions on housing opportunities violate the Act if, without justification, their burden falls more often on renters or other housing market participants of one race or national origin over another (i.e., discriminatory effects liability)”</a:t>
            </a:r>
          </a:p>
          <a:p>
            <a:endParaRPr lang="en-US" dirty="0"/>
          </a:p>
        </p:txBody>
      </p:sp>
      <p:sp>
        <p:nvSpPr>
          <p:cNvPr id="3" name="Slide Number Placeholder 2"/>
          <p:cNvSpPr>
            <a:spLocks noGrp="1"/>
          </p:cNvSpPr>
          <p:nvPr>
            <p:ph type="sldNum" idx="12"/>
          </p:nvPr>
        </p:nvSpPr>
        <p:spPr/>
        <p:txBody>
          <a:bodyPr/>
          <a:lstStyle/>
          <a:p>
            <a:pPr lvl="0" algn="ctr" rtl="0">
              <a:spcBef>
                <a:spcPts val="0"/>
              </a:spcBef>
              <a:buNone/>
            </a:pPr>
            <a:fld id="{00000000-1234-1234-1234-123412341234}" type="slidenum">
              <a:rPr lang="en" smtClean="0"/>
              <a:t>8</a:t>
            </a:fld>
            <a:endParaRPr lang="en"/>
          </a:p>
        </p:txBody>
      </p:sp>
      <p:pic>
        <p:nvPicPr>
          <p:cNvPr id="9" name="Graphic 8" descr="Handcuffs"/>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001658">
            <a:off x="5714999" y="1443000"/>
            <a:ext cx="2600125" cy="2652750"/>
          </a:xfrm>
          <a:prstGeom prst="rect">
            <a:avLst/>
          </a:prstGeom>
        </p:spPr>
      </p:pic>
    </p:spTree>
    <p:extLst>
      <p:ext uri="{BB962C8B-B14F-4D97-AF65-F5344CB8AC3E}">
        <p14:creationId xmlns:p14="http://schemas.microsoft.com/office/powerpoint/2010/main" val="1476120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sz="1800" dirty="0"/>
              <a:t>How Discrimination Based on a Criminal Record Occurs</a:t>
            </a:r>
            <a:endParaRPr lang="en" sz="1800" dirty="0"/>
          </a:p>
        </p:txBody>
      </p:sp>
      <p:sp>
        <p:nvSpPr>
          <p:cNvPr id="90" name="Shape 90"/>
          <p:cNvSpPr txBox="1">
            <a:spLocks noGrp="1"/>
          </p:cNvSpPr>
          <p:nvPr>
            <p:ph type="body" idx="1"/>
          </p:nvPr>
        </p:nvSpPr>
        <p:spPr>
          <a:prstGeom prst="rect">
            <a:avLst/>
          </a:prstGeom>
        </p:spPr>
        <p:txBody>
          <a:bodyPr lIns="91425" tIns="91425" rIns="91425" bIns="91425" anchor="t" anchorCtr="0">
            <a:normAutofit fontScale="92500" lnSpcReduction="20000"/>
          </a:bodyPr>
          <a:lstStyle/>
          <a:p>
            <a:pPr marL="342900" indent="-342900"/>
            <a:r>
              <a:rPr lang="en-US" dirty="0"/>
              <a:t>Indirectly – prohibitions against renting to ex-offenders may have a disparate effect on affected minority groups.</a:t>
            </a:r>
          </a:p>
          <a:p>
            <a:pPr marL="342900" indent="-342900"/>
            <a:r>
              <a:rPr lang="en-US" dirty="0"/>
              <a:t>Directly – </a:t>
            </a:r>
          </a:p>
          <a:p>
            <a:pPr marL="342900" lvl="1" indent="114300"/>
            <a:r>
              <a:rPr lang="en-US" dirty="0"/>
              <a:t>Landlord rejects an Hispanic applicant based on his criminal record, but admitted a non-Hispanic White applicant with a comparable criminal record</a:t>
            </a:r>
          </a:p>
          <a:p>
            <a:pPr marL="342900" lvl="1" indent="114300"/>
            <a:r>
              <a:rPr lang="en-US" dirty="0"/>
              <a:t>Landlord has a policy of not renting to persons with certain convictions, but makes exceptions to it for White people but not African Americans</a:t>
            </a:r>
            <a:endParaRPr lang="en" dirty="0"/>
          </a:p>
        </p:txBody>
      </p:sp>
      <p:sp>
        <p:nvSpPr>
          <p:cNvPr id="92" name="Shape 92"/>
          <p:cNvSpPr txBox="1">
            <a:spLocks noGrp="1"/>
          </p:cNvSpPr>
          <p:nvPr>
            <p:ph type="sldNum" idx="12"/>
          </p:nvPr>
        </p:nvSpPr>
        <p:spPr>
          <a:prstGeom prst="rect">
            <a:avLst/>
          </a:prstGeom>
        </p:spPr>
        <p:txBody>
          <a:bodyPr lIns="91425" tIns="91425" rIns="91425" bIns="91425" anchor="b" anchorCtr="0">
            <a:noAutofit/>
          </a:bodyPr>
          <a:lstStyle/>
          <a:p>
            <a:pPr lvl="0">
              <a:spcBef>
                <a:spcPts val="0"/>
              </a:spcBef>
              <a:buNone/>
            </a:pPr>
            <a:fld id="{00000000-1234-1234-1234-123412341234}" type="slidenum">
              <a:rPr lang="en"/>
              <a:t>9</a:t>
            </a:fld>
            <a:endParaRPr lang="e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8927</TotalTime>
  <Words>784</Words>
  <Application>Microsoft Office PowerPoint</Application>
  <PresentationFormat>On-screen Show (16:9)</PresentationFormat>
  <Paragraphs>80</Paragraphs>
  <Slides>15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Calibri Light</vt:lpstr>
      <vt:lpstr>Malgun Gothic</vt:lpstr>
      <vt:lpstr>Arial Rounded MT Bold</vt:lpstr>
      <vt:lpstr>Montserrat</vt:lpstr>
      <vt:lpstr>Source Sans Pro</vt:lpstr>
      <vt:lpstr>Century Gothic</vt:lpstr>
      <vt:lpstr>Symbol</vt:lpstr>
      <vt:lpstr>Lucida Sans</vt:lpstr>
      <vt:lpstr>Wingdings</vt:lpstr>
      <vt:lpstr>Gremio template</vt:lpstr>
      <vt:lpstr>HUD’s New Guidelines on Tenant Screening and Criminal Background Checks</vt:lpstr>
      <vt:lpstr>What is HUD?</vt:lpstr>
      <vt:lpstr>Fair Housing Laws</vt:lpstr>
      <vt:lpstr>What happens if I violate the fair housing laws when screening a tenant?</vt:lpstr>
      <vt:lpstr>Discrimination Against Criminal Ex-Offenders</vt:lpstr>
      <vt:lpstr>PowerPoint Presentation</vt:lpstr>
      <vt:lpstr>PowerPoint Presentation</vt:lpstr>
      <vt:lpstr>Wait so the law considers ex-criminals a protected class?</vt:lpstr>
      <vt:lpstr>How Discrimination Based on a Criminal Record Occurs</vt:lpstr>
      <vt:lpstr>How does HUD determine if discrimination occurred?</vt:lpstr>
      <vt:lpstr>How does HUD determine if discrimination occurred?</vt:lpstr>
      <vt:lpstr>How does HUD determine if discrimination occurred?</vt:lpstr>
      <vt:lpstr>Exceptions – Illegal Drug Convictions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HUD’s New Guidelines on Tenant Screening and Criminal Background Checks</dc:title>
  <dc:creator>Madison Cheek</dc:creator>
  <cp:lastModifiedBy>Madison Williamson</cp:lastModifiedBy>
  <cp:revision>30</cp:revision>
  <cp:lastPrinted>2017-06-20T15:36:12Z</cp:lastPrinted>
  <dcterms:modified xsi:type="dcterms:W3CDTF">2017-06-20T15:36:39Z</dcterms:modified>
</cp:coreProperties>
</file>